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59" r:id="rId4"/>
    <p:sldId id="260" r:id="rId5"/>
    <p:sldId id="267" r:id="rId6"/>
    <p:sldId id="261" r:id="rId7"/>
    <p:sldId id="263" r:id="rId8"/>
    <p:sldId id="262" r:id="rId9"/>
    <p:sldId id="265" r:id="rId10"/>
    <p:sldId id="266" r:id="rId11"/>
  </p:sldIdLst>
  <p:sldSz cx="9753600" cy="7315200"/>
  <p:notesSz cx="6858000" cy="9144000"/>
  <p:embeddedFontLst>
    <p:embeddedFont>
      <p:font typeface="Canva Sans Bold" panose="020B0604020202020204" charset="0"/>
      <p:regular r:id="rId13"/>
    </p:embeddedFont>
    <p:embeddedFont>
      <p:font typeface="Segoe UI Emoji L" panose="020B0502040204020203" pitchFamily="34" charset="0"/>
      <p:regular r:id="rId14"/>
    </p:embeddedFont>
    <p:embeddedFont>
      <p:font typeface="Sukar Heavy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847" autoAdjust="0"/>
  </p:normalViewPr>
  <p:slideViewPr>
    <p:cSldViewPr>
      <p:cViewPr varScale="1">
        <p:scale>
          <a:sx n="57" d="100"/>
          <a:sy n="57" d="100"/>
        </p:scale>
        <p:origin x="70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9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EE911-C7D6-4C83-9D86-93F75B7D8A8D}" type="datetimeFigureOut">
              <a:rPr lang="en-AU" smtClean="0"/>
              <a:t>17/04/2024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2E734-CE77-4F1C-9ADF-86644A7984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8647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Purpose -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Endeavor to enhance nutritional literacy by providing a visually comparative analysis that empowers individuals to make informed dietary choices.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Planning and Research – Explored various websites and finally agreed on the dataset from data world which we then tried to understand and cleanse.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Coding Design – we then looked at the different ways of coding and making the dataset more meaningful.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Explore visualization tools – Various new libraries were explored, and Bokeh was utilized for data visualization.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Output – The project and coding output will be showcased in the next slides.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2E734-CE77-4F1C-9ADF-86644A79847A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945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0A636F-3B74-42F1-EEE5-3C95B2EDA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54"/>
            <a:ext cx="6248400" cy="729574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929931-A399-88A5-A643-7F979FDD36E2}"/>
              </a:ext>
            </a:extLst>
          </p:cNvPr>
          <p:cNvSpPr/>
          <p:nvPr/>
        </p:nvSpPr>
        <p:spPr>
          <a:xfrm>
            <a:off x="4953000" y="152400"/>
            <a:ext cx="4800600" cy="4572000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>
              <a:lnSpc>
                <a:spcPct val="190000"/>
              </a:lnSpc>
            </a:pPr>
            <a:r>
              <a:rPr lang="en-AU" sz="4000" dirty="0"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NutriVis –</a:t>
            </a:r>
          </a:p>
          <a:p>
            <a:pPr>
              <a:lnSpc>
                <a:spcPct val="190000"/>
              </a:lnSpc>
            </a:pPr>
            <a:r>
              <a:rPr lang="en-AU" sz="4000" dirty="0"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Visualising Nutritional Profiles of Foods</a:t>
            </a:r>
            <a:endParaRPr lang="en-AU" sz="4000" dirty="0">
              <a:effectLst/>
              <a:latin typeface="Futura Medium" panose="020B0602020204020303" pitchFamily="34" charset="-79"/>
              <a:ea typeface="Aptos" panose="020B0004020202020204" pitchFamily="34" charset="0"/>
              <a:cs typeface="Futura Medium" panose="020B0602020204020303" pitchFamily="34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C1904-8353-958D-62D8-200BEA48AC6F}"/>
              </a:ext>
            </a:extLst>
          </p:cNvPr>
          <p:cNvSpPr txBox="1"/>
          <p:nvPr/>
        </p:nvSpPr>
        <p:spPr>
          <a:xfrm>
            <a:off x="5181600" y="5050302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u="sng" dirty="0"/>
              <a:t>Our Team</a:t>
            </a:r>
          </a:p>
          <a:p>
            <a:endParaRPr lang="en-AU" dirty="0"/>
          </a:p>
          <a:p>
            <a:r>
              <a:rPr lang="en-AU" dirty="0">
                <a:latin typeface="Segoe UI Emoji L" panose="020B0502040204020203" pitchFamily="34" charset="0"/>
                <a:ea typeface="Segoe UI Emoji L" panose="020B0502040204020203" pitchFamily="34" charset="0"/>
              </a:rPr>
              <a:t>⬖</a:t>
            </a:r>
            <a:r>
              <a:rPr lang="en-AU" dirty="0"/>
              <a:t>Steph Adey</a:t>
            </a:r>
          </a:p>
          <a:p>
            <a:r>
              <a:rPr lang="en-AU" dirty="0">
                <a:latin typeface="Segoe UI Emoji L" panose="020B0502040204020203" pitchFamily="34" charset="0"/>
                <a:ea typeface="Segoe UI Emoji L" panose="020B0502040204020203" pitchFamily="34" charset="0"/>
              </a:rPr>
              <a:t>⬗</a:t>
            </a:r>
            <a:r>
              <a:rPr lang="en-AU" dirty="0"/>
              <a:t>Sonal Bhosle</a:t>
            </a:r>
          </a:p>
          <a:p>
            <a:r>
              <a:rPr lang="en-AU" dirty="0">
                <a:latin typeface="Segoe UI Emoji L" panose="020B0502040204020203" pitchFamily="34" charset="0"/>
                <a:ea typeface="Segoe UI Emoji L" panose="020B0502040204020203" pitchFamily="34" charset="0"/>
              </a:rPr>
              <a:t>⬘</a:t>
            </a:r>
            <a:r>
              <a:rPr lang="en-AU" dirty="0"/>
              <a:t>Liwei Jiang</a:t>
            </a:r>
          </a:p>
          <a:p>
            <a:r>
              <a:rPr lang="en-AU" dirty="0">
                <a:latin typeface="Segoe UI Emoji L" panose="020B0502040204020203" pitchFamily="34" charset="0"/>
                <a:ea typeface="Segoe UI Emoji L" panose="020B0502040204020203" pitchFamily="34" charset="0"/>
              </a:rPr>
              <a:t>⬙</a:t>
            </a:r>
            <a:r>
              <a:rPr lang="en-AU" dirty="0"/>
              <a:t>Aryan Linga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062" b="-50062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TextBox 3"/>
          <p:cNvSpPr txBox="1"/>
          <p:nvPr/>
        </p:nvSpPr>
        <p:spPr>
          <a:xfrm>
            <a:off x="0" y="3048000"/>
            <a:ext cx="6005600" cy="1306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5"/>
              </a:lnSpc>
            </a:pPr>
            <a:r>
              <a:rPr lang="en-US" sz="7575">
                <a:solidFill>
                  <a:srgbClr val="000000"/>
                </a:solidFill>
                <a:latin typeface="Canva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AU"/>
          </a:p>
        </p:txBody>
      </p:sp>
      <p:pic>
        <p:nvPicPr>
          <p:cNvPr id="3" name="Beige Modern How To Balance Work And Life Infographic Instagram Post">
            <a:hlinkClick r:id="" action="ppaction://media"/>
            <a:extLst>
              <a:ext uri="{FF2B5EF4-FFF2-40B4-BE49-F238E27FC236}">
                <a16:creationId xmlns:a16="http://schemas.microsoft.com/office/drawing/2014/main" id="{BD61A785-E53C-3D55-4AEE-DE1EB9634C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9856269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2878" b="-47246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TextBox 3"/>
          <p:cNvSpPr txBox="1"/>
          <p:nvPr/>
        </p:nvSpPr>
        <p:spPr>
          <a:xfrm>
            <a:off x="1760116" y="-114300"/>
            <a:ext cx="2735684" cy="1028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00000"/>
                </a:solidFill>
                <a:latin typeface="Canva Sans Bold"/>
              </a:rPr>
              <a:t>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95708" y="1335567"/>
            <a:ext cx="20863" cy="67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1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54366" y="1383192"/>
            <a:ext cx="5939367" cy="518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578" dirty="0">
                <a:solidFill>
                  <a:srgbClr val="000000"/>
                </a:solidFill>
                <a:latin typeface="Sukar Heavy"/>
              </a:rPr>
              <a:t>•Original data </a:t>
            </a:r>
            <a:r>
              <a:rPr lang="en-US" sz="2000" dirty="0">
                <a:solidFill>
                  <a:srgbClr val="000000"/>
                </a:solidFill>
                <a:latin typeface="Sukar Heavy"/>
              </a:rPr>
              <a:t>consists of 8787 </a:t>
            </a:r>
            <a:r>
              <a:rPr lang="en-US" sz="1578" dirty="0">
                <a:solidFill>
                  <a:srgbClr val="000000"/>
                </a:solidFill>
                <a:latin typeface="Sukar Heavy"/>
              </a:rPr>
              <a:t>items of food extracted (E) from </a:t>
            </a:r>
            <a:r>
              <a:rPr lang="en-US" sz="1578" dirty="0" err="1">
                <a:solidFill>
                  <a:srgbClr val="000000"/>
                </a:solidFill>
                <a:latin typeface="Sukar Heavy"/>
              </a:rPr>
              <a:t>data.world</a:t>
            </a:r>
            <a:r>
              <a:rPr lang="en-US" sz="1578" dirty="0">
                <a:solidFill>
                  <a:srgbClr val="000000"/>
                </a:solidFill>
                <a:latin typeface="Sukar Heavy"/>
              </a:rPr>
              <a:t> (https://data.world/awram/food-nutritional-values/workspace/file?filename=ABBREV.xlsx)</a:t>
            </a:r>
          </a:p>
          <a:p>
            <a:pPr algn="ctr">
              <a:lnSpc>
                <a:spcPts val="2210"/>
              </a:lnSpc>
            </a:pPr>
            <a:r>
              <a:rPr lang="en-US" sz="1578" dirty="0">
                <a:solidFill>
                  <a:srgbClr val="000000"/>
                </a:solidFill>
                <a:latin typeface="Sukar Heavy"/>
              </a:rPr>
              <a:t>•</a:t>
            </a:r>
          </a:p>
          <a:p>
            <a:pPr algn="ctr">
              <a:lnSpc>
                <a:spcPts val="2210"/>
              </a:lnSpc>
            </a:pPr>
            <a:r>
              <a:rPr lang="en-US" sz="1578" dirty="0">
                <a:solidFill>
                  <a:srgbClr val="000000"/>
                </a:solidFill>
                <a:latin typeface="Sukar Heavy"/>
              </a:rPr>
              <a:t>•Transformation (T) of the original data was performed based on the descriptions, the food items have been </a:t>
            </a:r>
            <a:r>
              <a:rPr lang="en-US" sz="1578" dirty="0" err="1">
                <a:solidFill>
                  <a:srgbClr val="000000"/>
                </a:solidFill>
                <a:latin typeface="Sukar Heavy"/>
              </a:rPr>
              <a:t>categorised</a:t>
            </a:r>
            <a:r>
              <a:rPr lang="en-US" sz="1578" dirty="0">
                <a:solidFill>
                  <a:srgbClr val="000000"/>
                </a:solidFill>
                <a:latin typeface="Sukar Heavy"/>
              </a:rPr>
              <a:t> into 8 common categories: Dairy, Fruits, Grains, Meats, Nuts &amp; Seeds, Seafood, Vegetables, and others.</a:t>
            </a:r>
          </a:p>
          <a:p>
            <a:pPr algn="ctr">
              <a:lnSpc>
                <a:spcPts val="2210"/>
              </a:lnSpc>
            </a:pPr>
            <a:endParaRPr lang="en-US" sz="1578" dirty="0">
              <a:solidFill>
                <a:srgbClr val="000000"/>
              </a:solidFill>
              <a:latin typeface="Sukar Heavy"/>
            </a:endParaRPr>
          </a:p>
          <a:p>
            <a:pPr algn="ctr">
              <a:lnSpc>
                <a:spcPts val="2210"/>
              </a:lnSpc>
            </a:pPr>
            <a:r>
              <a:rPr lang="en-US" sz="1578" dirty="0">
                <a:solidFill>
                  <a:srgbClr val="000000"/>
                </a:solidFill>
                <a:latin typeface="Sukar Heavy"/>
              </a:rPr>
              <a:t>•A final sample of 700 items were selected which consists of 100 for each category(sorted by values in descending order) above except for the broad category “others”.</a:t>
            </a:r>
          </a:p>
          <a:p>
            <a:pPr algn="ctr">
              <a:lnSpc>
                <a:spcPts val="2210"/>
              </a:lnSpc>
            </a:pPr>
            <a:r>
              <a:rPr lang="en-US" sz="1578" dirty="0">
                <a:solidFill>
                  <a:srgbClr val="000000"/>
                </a:solidFill>
                <a:latin typeface="Sukar Heavy"/>
              </a:rPr>
              <a:t>•</a:t>
            </a:r>
          </a:p>
          <a:p>
            <a:pPr algn="ctr">
              <a:lnSpc>
                <a:spcPts val="2210"/>
              </a:lnSpc>
            </a:pPr>
            <a:r>
              <a:rPr lang="en-US" sz="1578" dirty="0">
                <a:solidFill>
                  <a:srgbClr val="000000"/>
                </a:solidFill>
                <a:latin typeface="Sukar Heavy"/>
              </a:rPr>
              <a:t>•Both the original dataset and the final sample of 700 food items are then exported as csv and </a:t>
            </a:r>
            <a:r>
              <a:rPr lang="en-US" sz="1578" dirty="0" err="1">
                <a:solidFill>
                  <a:srgbClr val="000000"/>
                </a:solidFill>
                <a:latin typeface="Sukar Heavy"/>
              </a:rPr>
              <a:t>json</a:t>
            </a:r>
            <a:r>
              <a:rPr lang="en-US" sz="1578" dirty="0">
                <a:solidFill>
                  <a:srgbClr val="000000"/>
                </a:solidFill>
                <a:latin typeface="Sukar Heavy"/>
              </a:rPr>
              <a:t> files and loaded (L) to MongoDB database to store and/or use when needed before the analyses are performed. </a:t>
            </a:r>
          </a:p>
          <a:p>
            <a:pPr algn="ctr">
              <a:lnSpc>
                <a:spcPts val="1535"/>
              </a:lnSpc>
            </a:pPr>
            <a:r>
              <a:rPr lang="en-US" sz="1096" dirty="0">
                <a:solidFill>
                  <a:srgbClr val="000000"/>
                </a:solidFill>
                <a:latin typeface="Sukar Heavy"/>
              </a:rPr>
              <a:t> </a:t>
            </a:r>
          </a:p>
          <a:p>
            <a:pPr algn="ctr">
              <a:lnSpc>
                <a:spcPts val="1535"/>
              </a:lnSpc>
              <a:spcBef>
                <a:spcPct val="0"/>
              </a:spcBef>
            </a:pPr>
            <a:endParaRPr lang="en-US" sz="1096" dirty="0">
              <a:solidFill>
                <a:srgbClr val="000000"/>
              </a:solidFill>
              <a:latin typeface="Sukar Heav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4" r="-7963" b="-1393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0" y="1058765"/>
            <a:ext cx="9753600" cy="6256435"/>
          </a:xfrm>
          <a:custGeom>
            <a:avLst/>
            <a:gdLst/>
            <a:ahLst/>
            <a:cxnLst/>
            <a:rect l="l" t="t" r="r" b="b"/>
            <a:pathLst>
              <a:path w="9753600" h="6256435">
                <a:moveTo>
                  <a:pt x="0" y="0"/>
                </a:moveTo>
                <a:lnTo>
                  <a:pt x="9753600" y="0"/>
                </a:lnTo>
                <a:lnTo>
                  <a:pt x="9753600" y="6256435"/>
                </a:lnTo>
                <a:lnTo>
                  <a:pt x="0" y="6256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64" r="-9979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TextBox 4"/>
          <p:cNvSpPr txBox="1"/>
          <p:nvPr/>
        </p:nvSpPr>
        <p:spPr>
          <a:xfrm>
            <a:off x="194221" y="-76200"/>
            <a:ext cx="9365159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Bold"/>
              </a:rPr>
              <a:t>Average nutrition values by category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540">
              <a:srgbClr val="E7EEF6"/>
            </a:gs>
            <a:gs pos="32042">
              <a:srgbClr val="D8E3F0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7A518-D547-75B3-46F0-E20283306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49327"/>
            <a:ext cx="4343400" cy="4908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43E531-5AF9-6FAA-C628-C524001B8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701699"/>
            <a:ext cx="4876800" cy="4908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0666DA-888F-1E11-6BDC-40BE7A2813AD}"/>
              </a:ext>
            </a:extLst>
          </p:cNvPr>
          <p:cNvSpPr txBox="1"/>
          <p:nvPr/>
        </p:nvSpPr>
        <p:spPr>
          <a:xfrm>
            <a:off x="1752600" y="603269"/>
            <a:ext cx="6750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Nutrient Density Heatmap</a:t>
            </a:r>
          </a:p>
        </p:txBody>
      </p:sp>
    </p:spTree>
    <p:extLst>
      <p:ext uri="{BB962C8B-B14F-4D97-AF65-F5344CB8AC3E}">
        <p14:creationId xmlns:p14="http://schemas.microsoft.com/office/powerpoint/2010/main" val="2632232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0" y="-76200"/>
            <a:ext cx="9753600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Canva Sans Bold"/>
              </a:rPr>
              <a:t>Comparison of nutrition values between two selected categories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49795-1B9A-1EEC-61A5-105E8014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677400" cy="1511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592EAE-1AED-EC15-24EE-69F36AD7D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5199"/>
            <a:ext cx="9753600" cy="44500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4637" y="2201865"/>
            <a:ext cx="6936726" cy="2655722"/>
          </a:xfrm>
          <a:custGeom>
            <a:avLst/>
            <a:gdLst/>
            <a:ahLst/>
            <a:cxnLst/>
            <a:rect l="l" t="t" r="r" b="b"/>
            <a:pathLst>
              <a:path w="6936726" h="2655722">
                <a:moveTo>
                  <a:pt x="0" y="0"/>
                </a:moveTo>
                <a:lnTo>
                  <a:pt x="6936726" y="0"/>
                </a:lnTo>
                <a:lnTo>
                  <a:pt x="6936726" y="2655722"/>
                </a:lnTo>
                <a:lnTo>
                  <a:pt x="0" y="265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06" r="-4194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1484637" y="4873754"/>
            <a:ext cx="6936726" cy="2441446"/>
          </a:xfrm>
          <a:custGeom>
            <a:avLst/>
            <a:gdLst/>
            <a:ahLst/>
            <a:cxnLst/>
            <a:rect l="l" t="t" r="r" b="b"/>
            <a:pathLst>
              <a:path w="6936726" h="2441446">
                <a:moveTo>
                  <a:pt x="0" y="0"/>
                </a:moveTo>
                <a:lnTo>
                  <a:pt x="6936726" y="0"/>
                </a:lnTo>
                <a:lnTo>
                  <a:pt x="6936726" y="2441446"/>
                </a:lnTo>
                <a:lnTo>
                  <a:pt x="0" y="2441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TextBox 4"/>
          <p:cNvSpPr txBox="1"/>
          <p:nvPr/>
        </p:nvSpPr>
        <p:spPr>
          <a:xfrm>
            <a:off x="2345382" y="-114300"/>
            <a:ext cx="5062835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Gauge charts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74247"/>
            <a:ext cx="4965392" cy="4852075"/>
          </a:xfrm>
          <a:custGeom>
            <a:avLst/>
            <a:gdLst/>
            <a:ahLst/>
            <a:cxnLst/>
            <a:rect l="l" t="t" r="r" b="b"/>
            <a:pathLst>
              <a:path w="4965392" h="4852075">
                <a:moveTo>
                  <a:pt x="0" y="0"/>
                </a:moveTo>
                <a:lnTo>
                  <a:pt x="4965392" y="0"/>
                </a:lnTo>
                <a:lnTo>
                  <a:pt x="4965392" y="4852075"/>
                </a:lnTo>
                <a:lnTo>
                  <a:pt x="0" y="4852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57" t="-4234" r="-5557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5107646" y="1396720"/>
            <a:ext cx="4494522" cy="4929602"/>
          </a:xfrm>
          <a:custGeom>
            <a:avLst/>
            <a:gdLst/>
            <a:ahLst/>
            <a:cxnLst/>
            <a:rect l="l" t="t" r="r" b="b"/>
            <a:pathLst>
              <a:path w="4645954" h="4929602">
                <a:moveTo>
                  <a:pt x="0" y="0"/>
                </a:moveTo>
                <a:lnTo>
                  <a:pt x="4645954" y="0"/>
                </a:lnTo>
                <a:lnTo>
                  <a:pt x="4645954" y="4929602"/>
                </a:lnTo>
                <a:lnTo>
                  <a:pt x="0" y="4929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09" r="-4509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TextBox 4"/>
          <p:cNvSpPr txBox="1"/>
          <p:nvPr/>
        </p:nvSpPr>
        <p:spPr>
          <a:xfrm>
            <a:off x="151433" y="-85725"/>
            <a:ext cx="9450735" cy="795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Canva Sans Bold"/>
              </a:rPr>
              <a:t>Example of generated food label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35" r="-2535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TextBox 3"/>
          <p:cNvSpPr txBox="1"/>
          <p:nvPr/>
        </p:nvSpPr>
        <p:spPr>
          <a:xfrm>
            <a:off x="0" y="2962275"/>
            <a:ext cx="4054875" cy="193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11"/>
              </a:lnSpc>
            </a:pPr>
            <a:r>
              <a:rPr lang="en-US" sz="8800" dirty="0">
                <a:solidFill>
                  <a:srgbClr val="000000"/>
                </a:solidFill>
                <a:latin typeface="Canva Sans Bold"/>
              </a:rPr>
              <a:t>Q &amp; 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951</TotalTime>
  <Words>314</Words>
  <Application>Microsoft Office PowerPoint</Application>
  <PresentationFormat>Custom</PresentationFormat>
  <Paragraphs>30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Aptos</vt:lpstr>
      <vt:lpstr>Sukar Heavy</vt:lpstr>
      <vt:lpstr>Söhne</vt:lpstr>
      <vt:lpstr>Futura Medium</vt:lpstr>
      <vt:lpstr>Segoe UI Emoji L</vt:lpstr>
      <vt:lpstr>Calibri</vt:lpstr>
      <vt:lpstr>Arial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Benefits of Healthy Eating</dc:title>
  <cp:lastModifiedBy>vaibhav bhosle</cp:lastModifiedBy>
  <cp:revision>8</cp:revision>
  <dcterms:created xsi:type="dcterms:W3CDTF">2006-08-16T00:00:00Z</dcterms:created>
  <dcterms:modified xsi:type="dcterms:W3CDTF">2024-04-17T03:05:12Z</dcterms:modified>
  <dc:identifier>DAGCdVS9ZM4</dc:identifier>
</cp:coreProperties>
</file>